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9"/>
  </p:notesMasterIdLst>
  <p:sldIdLst>
    <p:sldId id="445" r:id="rId2"/>
    <p:sldId id="446" r:id="rId3"/>
    <p:sldId id="447" r:id="rId4"/>
    <p:sldId id="448" r:id="rId5"/>
    <p:sldId id="449" r:id="rId6"/>
    <p:sldId id="450" r:id="rId7"/>
    <p:sldId id="451" r:id="rId8"/>
    <p:sldId id="452" r:id="rId9"/>
    <p:sldId id="453" r:id="rId10"/>
    <p:sldId id="454" r:id="rId11"/>
    <p:sldId id="455" r:id="rId12"/>
    <p:sldId id="456" r:id="rId13"/>
    <p:sldId id="457" r:id="rId14"/>
    <p:sldId id="458" r:id="rId15"/>
    <p:sldId id="459" r:id="rId16"/>
    <p:sldId id="460" r:id="rId17"/>
    <p:sldId id="461" r:id="rId18"/>
    <p:sldId id="462" r:id="rId19"/>
    <p:sldId id="463" r:id="rId20"/>
    <p:sldId id="464" r:id="rId21"/>
    <p:sldId id="465" r:id="rId22"/>
    <p:sldId id="466" r:id="rId23"/>
    <p:sldId id="467" r:id="rId24"/>
    <p:sldId id="468" r:id="rId25"/>
    <p:sldId id="469" r:id="rId26"/>
    <p:sldId id="470" r:id="rId27"/>
    <p:sldId id="471" r:id="rId28"/>
    <p:sldId id="472" r:id="rId29"/>
    <p:sldId id="473" r:id="rId30"/>
    <p:sldId id="474" r:id="rId31"/>
    <p:sldId id="475" r:id="rId32"/>
    <p:sldId id="476" r:id="rId33"/>
    <p:sldId id="477" r:id="rId34"/>
    <p:sldId id="478" r:id="rId35"/>
    <p:sldId id="479" r:id="rId36"/>
    <p:sldId id="480" r:id="rId37"/>
    <p:sldId id="481" r:id="rId38"/>
    <p:sldId id="482" r:id="rId39"/>
    <p:sldId id="483" r:id="rId40"/>
    <p:sldId id="484" r:id="rId41"/>
    <p:sldId id="485" r:id="rId42"/>
    <p:sldId id="486" r:id="rId43"/>
    <p:sldId id="487" r:id="rId44"/>
    <p:sldId id="488" r:id="rId45"/>
    <p:sldId id="489" r:id="rId46"/>
    <p:sldId id="490" r:id="rId47"/>
    <p:sldId id="491" r:id="rId48"/>
    <p:sldId id="492" r:id="rId49"/>
    <p:sldId id="493" r:id="rId50"/>
    <p:sldId id="494" r:id="rId51"/>
    <p:sldId id="495" r:id="rId52"/>
    <p:sldId id="496" r:id="rId53"/>
    <p:sldId id="497" r:id="rId54"/>
    <p:sldId id="411" r:id="rId55"/>
    <p:sldId id="412" r:id="rId56"/>
    <p:sldId id="413" r:id="rId57"/>
    <p:sldId id="414" r:id="rId58"/>
    <p:sldId id="415" r:id="rId59"/>
    <p:sldId id="416" r:id="rId60"/>
    <p:sldId id="417" r:id="rId61"/>
    <p:sldId id="418" r:id="rId62"/>
    <p:sldId id="419" r:id="rId63"/>
    <p:sldId id="420" r:id="rId64"/>
    <p:sldId id="421" r:id="rId65"/>
    <p:sldId id="422" r:id="rId66"/>
    <p:sldId id="423" r:id="rId67"/>
    <p:sldId id="424" r:id="rId68"/>
    <p:sldId id="425" r:id="rId69"/>
    <p:sldId id="426" r:id="rId70"/>
    <p:sldId id="427" r:id="rId71"/>
    <p:sldId id="428" r:id="rId72"/>
    <p:sldId id="429" r:id="rId73"/>
    <p:sldId id="430" r:id="rId74"/>
    <p:sldId id="431" r:id="rId75"/>
    <p:sldId id="432" r:id="rId76"/>
    <p:sldId id="433" r:id="rId77"/>
    <p:sldId id="434" r:id="rId78"/>
    <p:sldId id="435" r:id="rId79"/>
    <p:sldId id="436" r:id="rId80"/>
    <p:sldId id="437" r:id="rId81"/>
    <p:sldId id="438" r:id="rId82"/>
    <p:sldId id="439" r:id="rId83"/>
    <p:sldId id="440" r:id="rId84"/>
    <p:sldId id="441" r:id="rId85"/>
    <p:sldId id="442" r:id="rId86"/>
    <p:sldId id="443" r:id="rId87"/>
    <p:sldId id="444" r:id="rId8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6E21F-C4B0-49CA-8FEB-1F0C46045C1D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DA850-3F17-4F78-8669-41C275A4E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52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77116-BAC3-4741-B1F2-6A93DD9A3A42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41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D803E-AFD7-4431-B7D8-1AC91EB4CD7F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63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4A190-402A-4644-B6E2-9915644BC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28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2/15/2024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14400"/>
            <a:ext cx="8686800" cy="5257800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sz="4400" b="1" dirty="0" smtClean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b="1" dirty="0" smtClean="0">
                <a:latin typeface="Times New Roman" pitchFamily="18" charset="0"/>
                <a:cs typeface="Times New Roman" pitchFamily="18" charset="0"/>
              </a:rPr>
              <a:t>гнојни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b="1" dirty="0" smtClean="0">
                <a:latin typeface="Times New Roman" pitchFamily="18" charset="0"/>
                <a:cs typeface="Times New Roman" pitchFamily="18" charset="0"/>
              </a:rPr>
              <a:t>запаљенски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b="1" dirty="0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186271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l-SI" dirty="0" smtClean="0"/>
              <a:t>    </a:t>
            </a:r>
            <a:endParaRPr lang="sl-SI" b="1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Анамнеза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отоскопски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централног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Прегледом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носа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ждрела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искривљена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носна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преграда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хронична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носа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параназалних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шупљина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аденоидних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вегетација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929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Тоналном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лиминарном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аудиометријом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пад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кондуктивног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одржаном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кохлеарном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резервом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Микробиолоша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– 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изоловање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узрочника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адекватне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антиинфламаторне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Радиографска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радиографија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указује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поремећај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пнеуматизације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668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391400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3225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4" descr="subtotalna per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15400" cy="66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1083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4" descr="2per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858000" cy="675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5976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File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7600" y="1646238"/>
            <a:ext cx="3979863" cy="4221162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86019" name="Picture 3" descr="File0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762000"/>
            <a:ext cx="4267200" cy="4217988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3201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File0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90600"/>
            <a:ext cx="3887787" cy="3843338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87043" name="Picture 3" descr="File00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328863"/>
            <a:ext cx="3887787" cy="3843337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2382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63500"/>
            <a:ext cx="6657975" cy="668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9620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sr-Cyrl-CS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Санирање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евентуалних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носу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параназалним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шупљинама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епифаринксу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мезофаринксу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операције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носне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преграде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конзервативно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хируршко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синузитиса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третирање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алергијских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горњих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респираторних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путева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одстрањење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аденоидних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вегетација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палатиналних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тонзила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49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Конзервативно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подразумева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санирање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секреције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микроаспирације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одговарајуће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антибиотске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поступка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припрема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хируршку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интервенцију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8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229600" cy="5334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отитис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значајан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целом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свету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упркос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достигнућима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пољу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дијагностике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Инциденција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0,6 – 2,1%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популације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Mawson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наводи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инциденција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9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оболелих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1000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школске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4988490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r-Latn-CS" b="1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одстрањење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патолошког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реконструкцију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ланца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слушних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кошчица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вентилацију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Еустахијеве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ХИРУРШКО ЛЕЧЕЊЕ ТРЕБА ДА ОБЕЗБЕДИ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5400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Хируршко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микрохируршке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интервенције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мирингопластика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тимпанопластика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Мирингопластика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реконструкција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затварање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њене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Тимпанопластика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одстрањења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патолошког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рестаурације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спроводног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осикулопластика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ХИРУРШКО ЛЕЧЕЊЕ ТРЕБА ДА ОБЕЗБЕДИ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872630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дефинише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неспецифични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оститички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епитиманични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запаљенски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 Карактеришу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периферни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ивични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фетидна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деструкција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коштаних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ланац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слушних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кошчица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коштани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зидови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кавума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тимпани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b="1" i="1" dirty="0" err="1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4400" b="1" i="1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4400" b="1" i="1" dirty="0" err="1" smtClean="0">
                <a:latin typeface="Times New Roman" pitchFamily="18" charset="0"/>
                <a:cs typeface="Times New Roman" pitchFamily="18" charset="0"/>
              </a:rPr>
              <a:t>chronica</a:t>
            </a:r>
            <a:r>
              <a:rPr lang="en-US" sz="4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i="1" dirty="0" err="1" smtClean="0">
                <a:latin typeface="Times New Roman" pitchFamily="18" charset="0"/>
                <a:cs typeface="Times New Roman" pitchFamily="18" charset="0"/>
              </a:rPr>
              <a:t>ostitica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i="1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682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патохистолошке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ситноћелијска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инфилтрација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хиперемија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метаплазија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стварање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гранулационог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полиподних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оститис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коштаних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опасност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настанка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отогених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компликација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 err="1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4400" i="1" dirty="0" err="1" smtClean="0">
                <a:latin typeface="Times New Roman" pitchFamily="18" charset="0"/>
                <a:cs typeface="Times New Roman" pitchFamily="18" charset="0"/>
              </a:rPr>
              <a:t>chronica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i="1" dirty="0" err="1" smtClean="0">
                <a:latin typeface="Times New Roman" pitchFamily="18" charset="0"/>
                <a:cs typeface="Times New Roman" pitchFamily="18" charset="0"/>
              </a:rPr>
              <a:t>ostitica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i="1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83117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2800" b="1" u="sng" dirty="0" smtClean="0">
                <a:latin typeface="Times New Roman" pitchFamily="18" charset="0"/>
                <a:cs typeface="Times New Roman" pitchFamily="18" charset="0"/>
              </a:rPr>
              <a:t>Перфорација</a:t>
            </a:r>
            <a:r>
              <a:rPr lang="hr-HR" sz="2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бубној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различитог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положаја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правилу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ивична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  Топографски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можемо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разликовати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атик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ивична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задња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ивична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предња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атик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ивична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задња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ивична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2535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Фетидна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спољашњег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ходника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прогредијентни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пад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кондуктивног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мешовитог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могући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поремећаји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вестибуларне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знак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лабиринта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настајање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ендокранијалних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компликација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),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егзацербације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главобоље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повишене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телесне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указују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настанка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ендокранијалних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компликација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r>
              <a:rPr lang="sl-SI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l-SI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677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l-SI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Отоскопски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отомикроскопски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преглед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ивична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правилу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локализована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задње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горњем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квадранту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проминирајуће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гранулације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формиране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полипоидне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Радиографија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lleru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CT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ебурнизација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мастоидног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наставка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оститична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огњишта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предела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атика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антрума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ункционална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дијагностика.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Тонална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лиминарна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аудиометрија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оштећење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мешовитог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кондуктивног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типа.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b="1" dirty="0" smtClean="0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5812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22734" y="1481138"/>
            <a:ext cx="4498532" cy="4525962"/>
          </a:xfrm>
          <a:noFill/>
        </p:spPr>
      </p:pic>
    </p:spTree>
    <p:extLst>
      <p:ext uri="{BB962C8B-B14F-4D97-AF65-F5344CB8AC3E}">
        <p14:creationId xmlns:p14="http://schemas.microsoft.com/office/powerpoint/2010/main" val="15919889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27000"/>
            <a:ext cx="7215187" cy="653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18467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File0028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313" y="765175"/>
            <a:ext cx="3509962" cy="5616575"/>
          </a:xfrm>
          <a:noFill/>
          <a:ln w="28575">
            <a:solidFill>
              <a:srgbClr val="FF99CC"/>
            </a:solidFill>
          </a:ln>
        </p:spPr>
      </p:pic>
    </p:spTree>
    <p:extLst>
      <p:ext uri="{BB962C8B-B14F-4D97-AF65-F5344CB8AC3E}">
        <p14:creationId xmlns:p14="http://schemas.microsoft.com/office/powerpoint/2010/main" val="3286283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/>
          <a:lstStyle/>
          <a:p>
            <a:pPr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туботимпанични отитис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chronica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suppurativa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mesotympanica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chronica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symplex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атикоантрални отитис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chronica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suppurativa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ostitica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epitympanica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chronica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suppurativa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ostitica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cum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cholesteatomate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Хронични гнојни отитис се клинички манифестује: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368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l-SI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хируршко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l-SI" b="1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Тимпанопластика.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Конзервативна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радикална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трепанација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кости.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Радикална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трепанација.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sr-Cyrl-RS" dirty="0" smtClean="0"/>
              <a:t>Терапија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96240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Санирати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патолошке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носу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параназалним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шупљинама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септопластика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присутна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девијација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носне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преграде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антибиотика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оправдана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преоперативно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постоперативно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санације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супурације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018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запаљенски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појавом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чест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хроничног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отитиса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његову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најтежу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форму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Деструктивни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ток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ствара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могућности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настанак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отогених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компликација</a:t>
            </a:r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l-SI" sz="4900" b="1" i="1" dirty="0" smtClean="0">
                <a:latin typeface="Times New Roman" pitchFamily="18" charset="0"/>
                <a:cs typeface="Times New Roman" pitchFamily="18" charset="0"/>
              </a:rPr>
              <a:t>Otitis media chronica suppurativa cum cholesteatomate</a:t>
            </a:r>
            <a:r>
              <a:rPr lang="sl-SI" sz="3600" dirty="0" smtClean="0"/>
              <a:t/>
            </a:r>
            <a:br>
              <a:rPr lang="sl-SI" sz="3600" dirty="0" smtClean="0"/>
            </a:b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6074875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одликује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присуством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кератинизирајућег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сквамозног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уву.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кожа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погрешном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изражен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потенцијал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деструкцијом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околне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коштаних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кавума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тимпани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мастоидног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наставка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пирамиде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sz="4400" i="1" dirty="0" smtClean="0">
                <a:latin typeface="Times New Roman" pitchFamily="18" charset="0"/>
                <a:cs typeface="Times New Roman" pitchFamily="18" charset="0"/>
              </a:rPr>
              <a:t>Otitis media chronica suppurativa cum cholesteatomate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73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Патохистолошки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спољашњи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матри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x”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(matrix)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изграђен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плочасто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слојевитог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кератинизирајућег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епитела.</a:t>
            </a:r>
            <a:endParaRPr lang="sl-SI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Десквамацијом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ствара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накупина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епидермалног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његовом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средишту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инфицирана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стварања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гранулација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периматри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x”</a:t>
            </a:r>
            <a:r>
              <a:rPr lang="sr-Cyrl-RS" sz="3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000" b="1" dirty="0" err="1" smtClean="0">
                <a:latin typeface="Times New Roman" pitchFamily="18" charset="0"/>
                <a:cs typeface="Times New Roman" pitchFamily="18" charset="0"/>
              </a:rPr>
              <a:t>perimatrix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оститички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захвата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околну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кост</a:t>
            </a:r>
            <a:r>
              <a:rPr lang="sl-SI" sz="3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sl-SI" sz="4400" i="1" dirty="0" smtClean="0">
                <a:latin typeface="Times New Roman" pitchFamily="18" charset="0"/>
                <a:cs typeface="Times New Roman" pitchFamily="18" charset="0"/>
              </a:rPr>
              <a:t>Otitis media chronica suppurativa cum cholesteatomate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3911478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његовог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настанка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разликујемо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конгенитални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стечени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холестеатом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Конгенитални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холестеатом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развија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заосталих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ембрионалних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епидермалних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просторима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Стечени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холестеатом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пореклу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примарни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секундарни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Примарни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холестеатоми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настати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ретракционих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џепова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бубној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опни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Имплантацијом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интервенција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бубној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опни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хируршких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захвата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трауматских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перфорација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фрактура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sl-SI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ЕТИОПАТОГЕНЕЗА</a:t>
            </a:r>
            <a:r>
              <a:rPr lang="sl-SI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l-SI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401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00200"/>
            <a:ext cx="4486275" cy="4495800"/>
          </a:xfrm>
          <a:noFill/>
        </p:spPr>
      </p:pic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4850" y="142875"/>
            <a:ext cx="47053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69296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2175" y="152400"/>
            <a:ext cx="6524625" cy="6553200"/>
          </a:xfrm>
          <a:noFill/>
        </p:spPr>
      </p:pic>
    </p:spTree>
    <p:extLst>
      <p:ext uri="{BB962C8B-B14F-4D97-AF65-F5344CB8AC3E}">
        <p14:creationId xmlns:p14="http://schemas.microsoft.com/office/powerpoint/2010/main" val="2129495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 eaLnBrk="1" hangingPunct="1">
              <a:defRPr/>
            </a:pPr>
            <a:endParaRPr lang="sl-SI" sz="2800" b="1" dirty="0" smtClean="0"/>
          </a:p>
          <a:p>
            <a:pPr marL="609600" indent="-609600" eaLnBrk="1" hangingPunct="1">
              <a:defRPr/>
            </a:pP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Секундарни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хроничне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иритације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дуготрајних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запаљенских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indent="-609600"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Имиграцијом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спољашњег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канала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ивичних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перфорација,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Папиларном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пролиферацијом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базалних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спољашњег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слушног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ходника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епителијалног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опне,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Метаплазијом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епитела,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l-SI" sz="4400" i="1" dirty="0" smtClean="0">
                <a:latin typeface="Times New Roman" pitchFamily="18" charset="0"/>
                <a:cs typeface="Times New Roman" pitchFamily="18" charset="0"/>
              </a:rPr>
              <a:t>Otitis media chronica suppurativa cum cholesteatomate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865138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Клинички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ток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одликује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израженом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тенденцијом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деструкцијом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околних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унутрашњег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Коштана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разарања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експанзивног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присутног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активног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запаљенског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ензимско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целуларног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околног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гранулацијског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b="1" dirty="0" smtClean="0"/>
          </a:p>
          <a:p>
            <a:pPr eaLnBrk="1" hangingPunct="1">
              <a:defRPr/>
            </a:pPr>
            <a:endParaRPr lang="sl-SI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sz="4400" i="1" dirty="0" smtClean="0">
                <a:latin typeface="Times New Roman" pitchFamily="18" charset="0"/>
                <a:cs typeface="Times New Roman" pitchFamily="18" charset="0"/>
              </a:rPr>
              <a:t>Otitis media chronica suppurativa cum cholesteatomate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75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Перфорација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слузаво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туботимпаничних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запаљења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фетидна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атикоантралних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defRPr/>
            </a:pP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Наглувост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већини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случајева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кондуктивном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спроводном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типу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наглувости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наглувости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јавити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мешовита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Отогене</a:t>
            </a:r>
            <a:r>
              <a:rPr lang="sr-Latn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компликације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Autofit/>
          </a:bodyPr>
          <a:lstStyle/>
          <a:p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гнојних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запаљенских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3236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локализован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захвата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пнеуматских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простора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Локализовани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пределу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атика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задњим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кавума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тимпани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Проширени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инфилтративни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захвата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предео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tympani,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antrum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-a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mastoideus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-a</a:t>
            </a:r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sz="4400" i="1" dirty="0" smtClean="0">
                <a:latin typeface="Times New Roman" pitchFamily="18" charset="0"/>
                <a:cs typeface="Times New Roman" pitchFamily="18" charset="0"/>
              </a:rPr>
              <a:t>Otitis media chronica suppurativa cum cholesteatomate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6841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/>
          <a:lstStyle/>
          <a:p>
            <a:pPr eaLnBrk="1" hangingPunct="1">
              <a:defRPr/>
            </a:pPr>
            <a:endParaRPr lang="sl-SI" sz="2800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дуготрајна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фетидна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Ослабљен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шум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Наглувост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кондуктивног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мешовитог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присутан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егзацербације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јавити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Појава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вртоглавице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главобоље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повишене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телесне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указује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отогене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компликације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sz="2800" b="1" dirty="0" smtClean="0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sl-SI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слика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0320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1143000"/>
            <a:ext cx="6858000" cy="5334000"/>
          </a:xfrm>
        </p:spPr>
        <p:txBody>
          <a:bodyPr/>
          <a:lstStyle/>
          <a:p>
            <a:pPr eaLnBrk="1" hangingPunct="1">
              <a:defRPr/>
            </a:pPr>
            <a:endParaRPr lang="sl-SI" dirty="0" smtClean="0"/>
          </a:p>
          <a:p>
            <a:pPr eaLnBrk="1" hangingPunct="1">
              <a:defRPr/>
            </a:pP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анамнестички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клинички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преглед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радиолошка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функционална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микробиолошке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патохистолошке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 dirty="0" smtClean="0">
                <a:latin typeface="Times New Roman" pitchFamily="18" charset="0"/>
                <a:cs typeface="Times New Roman" pitchFamily="18" charset="0"/>
              </a:rPr>
              <a:t>анализе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318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2508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фетидног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спољашњем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слушном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ходнику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ивична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централна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понекад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видети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седефасте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љуспице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гранулационо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полипозно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ткиво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крвари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секрет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сукрвичавог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изгледа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ОТОМИКРОСКОПСКИ ПРЕГЛЕД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8701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61423"/>
            <a:ext cx="8229600" cy="3965391"/>
          </a:xfrm>
          <a:noFill/>
        </p:spPr>
      </p:pic>
    </p:spTree>
    <p:extLst>
      <p:ext uri="{BB962C8B-B14F-4D97-AF65-F5344CB8AC3E}">
        <p14:creationId xmlns:p14="http://schemas.microsoft.com/office/powerpoint/2010/main" val="11210366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File0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61938"/>
            <a:ext cx="3035300" cy="3070225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16739" name="Picture 3" descr="File0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3652838"/>
            <a:ext cx="3097212" cy="2974975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16740" name="Picture 4" descr="File00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261938"/>
            <a:ext cx="3035300" cy="3070225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36949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File0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00213"/>
            <a:ext cx="4402138" cy="3968750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17763" name="Picture 3" descr="File00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85800"/>
            <a:ext cx="4098925" cy="3960813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69910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4" descr="1153Polyps_20CF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70104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30189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4" descr="holestea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106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71161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Аудиолошким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вестибулолошким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испитивањима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различит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слуха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лабиринта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присутни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вестибуларни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поремећаји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sr-Cyrl-CS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Микробиолошком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анализом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изолују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Pseudomonas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aeruginosa,Proteus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species I Proteus mirabilis, Staphylococcus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I Staphylococcus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epidermidis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l-SI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730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/>
          <a:lstStyle/>
          <a:p>
            <a:pPr eaLnBrk="1" hangingPunct="1">
              <a:defRPr/>
            </a:pPr>
            <a:endParaRPr lang="sr-Cyrl-CS" b="1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одреди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отитиса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даља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прогноза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централне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захватају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annulus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tympanicus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pars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tensa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ивичне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захватају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бубну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опну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annulus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tympanicus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pars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flaccida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гнојних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запаљенских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7616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54102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Радиографским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испитивањем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темпоралне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ller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-u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Stenvers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-u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уочити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коштана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разарања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r-Cyrl-C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Применом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компјутеризоване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томографије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CT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прецизније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приказати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локализација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проширеност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холестеатомског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5298436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1335088"/>
            <a:ext cx="907415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69750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56388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Интраоперативним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налазом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констатује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средњем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уву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клиничким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прегледом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не може са сигурношћу утврдити.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Патохиостолошком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анализом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промењене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се доказује </a:t>
            </a: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холестеатом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1618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191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i="1" dirty="0" smtClean="0">
                <a:latin typeface="Times New Roman" pitchFamily="18" charset="0"/>
                <a:cs typeface="Times New Roman" pitchFamily="18" charset="0"/>
              </a:rPr>
              <a:t>искључиво</a:t>
            </a:r>
            <a:r>
              <a:rPr lang="sl-SI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i="1" dirty="0" smtClean="0">
                <a:latin typeface="Times New Roman" pitchFamily="18" charset="0"/>
                <a:cs typeface="Times New Roman" pitchFamily="18" charset="0"/>
              </a:rPr>
              <a:t>хируршко</a:t>
            </a:r>
            <a:r>
              <a:rPr lang="sl-SI" sz="28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defRPr/>
            </a:pP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Упоредо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хируршком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терапијом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индикована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антибиотске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антибиограму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l-SI" sz="4000" dirty="0" smtClean="0"/>
              <a:t/>
            </a:r>
            <a:br>
              <a:rPr lang="sl-SI" sz="4000" dirty="0" smtClean="0"/>
            </a:br>
            <a:r>
              <a:rPr lang="sr-Cyrl-RS" sz="4000" smtClean="0"/>
              <a:t>Терапија</a:t>
            </a:r>
            <a:r>
              <a:rPr lang="sl-SI" sz="4000" dirty="0" smtClean="0"/>
              <a:t/>
            </a:r>
            <a:br>
              <a:rPr lang="sl-SI" sz="4000" dirty="0" smtClean="0"/>
            </a:b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40828537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Егзокранијумске отогене компликације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05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Као последица ширења инфекције из средњег ува у околне структуре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Знатно чешће код хроничних, него код акутних отитиса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Ширење инфекције:директно - per continuitatem,преко инфициране кости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Конгениталним перформираним путевима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Стеченим перформираним путевима</a:t>
            </a:r>
          </a:p>
          <a:p>
            <a:pPr>
              <a:buNone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Преко лабиринта</a:t>
            </a: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Крвним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судовима, тегмена тимпани, дна кавума тимпани, венама фацијалног нерва и ситним коштаним венама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Отогене компликације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370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Егокранијумске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astoiditis, petrositis,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osteomyelitis  ossis temporalis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Paralysis n.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acialis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Labyrinthitis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Ендокранијалне компликације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Abscessus extraduralis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Abscessus subduralis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eningitis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Trombophlebitis sinus sigmoidei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Abscessus cerebri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Abscessus cerebelli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Подела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725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Настају ширењем инфекције из средњег ува на структуре које су у непосредном односу, а налазе се ван лобањске јаме.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Егзокранијалне компликације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8194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sz="2800" dirty="0" smtClean="0">
                <a:latin typeface="Times New Roman" pitchFamily="18" charset="0"/>
                <a:cs typeface="Times New Roman" pitchFamily="18" charset="0"/>
              </a:rPr>
              <a:t>Запаљенски процес унутрашњег ува који настаје ширењем инфекције из средњег ува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у лабир</a:t>
            </a:r>
            <a:r>
              <a:rPr lang="x-none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нт</a:t>
            </a:r>
            <a:endParaRPr lang="x-none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x-none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800" dirty="0" smtClean="0">
                <a:latin typeface="Times New Roman" pitchFamily="18" charset="0"/>
                <a:cs typeface="Times New Roman" pitchFamily="18" charset="0"/>
              </a:rPr>
              <a:t>Ширење инфекције преко лабиринта може дати ендокранијумске комликације.</a:t>
            </a:r>
          </a:p>
          <a:p>
            <a:endParaRPr lang="x-none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800" dirty="0" smtClean="0">
                <a:latin typeface="Times New Roman" pitchFamily="18" charset="0"/>
                <a:cs typeface="Times New Roman" pitchFamily="18" charset="0"/>
              </a:rPr>
              <a:t>Циркумскриптни лабиринтитис</a:t>
            </a:r>
          </a:p>
          <a:p>
            <a:r>
              <a:rPr lang="x-none" sz="2800" dirty="0" smtClean="0">
                <a:latin typeface="Times New Roman" pitchFamily="18" charset="0"/>
                <a:cs typeface="Times New Roman" pitchFamily="18" charset="0"/>
              </a:rPr>
              <a:t>Дифузни лабиринтитис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Отогени лабиринтитис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400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Ограничена форма запаљенског процеса средњег ува, која се најчешће јавља код хроничног отитиса холестеатомом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Услед деструктивног дејства холестетаома долази до разарања коштаног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зида лабирин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 стварања фистуле, која представља пут ширења инфекције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Циркумскриптни лабиринтитис</a:t>
            </a:r>
            <a:br>
              <a:rPr lang="x-none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pic>
        <p:nvPicPr>
          <p:cNvPr id="13314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114800"/>
            <a:ext cx="3714750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81094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87369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Хронични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отитиси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централном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захвата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слузницу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оститичног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околне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Запаљенски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ивичном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захватају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слузницу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околну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кост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праћени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појавом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холестеатома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потенцијалну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опасност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настанак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отогених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компликација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гнојних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запаљенских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средњег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2793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Изненадни напади вртоглавице праћени повраћањем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Тегобе могу да настану приликом чишћења ува или повлачењу ушне шкољке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Релативно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очуван слух,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може нагло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да ослаби,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што указује на ширење инфекције кроз унутрашње уво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507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Знаци хроничног гнојног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отитиса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холестеатом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Повре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напади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вртоглавице,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знак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фистуле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При компресији ваздуха у спољашњи слушни ходник на оболелом уву, изазива напад вртоглавице праћен нистагмусом на исту страну, а при аспирацији ваздуха на супротну страну.</a:t>
            </a:r>
          </a:p>
          <a:p>
            <a:r>
              <a:rPr lang="x-none" sz="3600" b="1" dirty="0" smtClean="0">
                <a:latin typeface="Times New Roman" pitchFamily="18" charset="0"/>
                <a:cs typeface="Times New Roman" pitchFamily="18" charset="0"/>
              </a:rPr>
              <a:t>Лечење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Хируршко уз интензивну антибиотску терапију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232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Проширеност инфекције у све делове унутрашњег  ува.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Серозни, гнојни и некротични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Серозни облик код акутног отитиса, гнојни облик код хроничног отитиса (велика опасност за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ендокранијалне компликациј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некротичан облик ретко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Напади вртоглавице, губитак равнотеже, мучнина , повраћање, губитак слуха и појава спонтаног нистагмуса.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Дифузни лабиринтитис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9729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Знаци акутног или хроничног отитиса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Преглед слуха:различити степен оштећења слуха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почетку нистагмус на болесну страну, а касније на здраву</a:t>
            </a:r>
          </a:p>
          <a:p>
            <a:r>
              <a:rPr lang="x-none" sz="3600" b="1" dirty="0" smtClean="0">
                <a:latin typeface="Times New Roman" pitchFamily="18" charset="0"/>
                <a:cs typeface="Times New Roman" pitchFamily="18" charset="0"/>
              </a:rPr>
              <a:t>Лечење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Хируршко уз интензивну антибиотску терапију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455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z="4000" b="1" dirty="0" smtClean="0">
                <a:latin typeface="Times New Roman" pitchFamily="18" charset="0"/>
                <a:cs typeface="Times New Roman" pitchFamily="18" charset="0"/>
              </a:rPr>
              <a:t>Ендокранијумске компликације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487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Акумулација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гноја између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дуре и тегмена или између дуре и латералног синуса и коштане плоче изнад њега.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Настаје ширењем инфекције кроз кост,остеитисом или тромбофлебитисом, или пак кост може да буде разорена запаљенским процесом (холестеатом, гранулације....)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Екстрадурални абсцес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114800"/>
            <a:ext cx="3336614" cy="2505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0408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Често асимптоматски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Интензиван бол у уву,главобоља и општа слабост..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Анамнеза, отомикроскопија, CT, NMR (често остаје скривен)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Лечење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Искључиво хируршко (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радикална тимпаномастоидектомија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 уз давање високих доза антибиотика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606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/>
          <a:lstStyle/>
          <a:p>
            <a:pPr>
              <a:buNone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Једна од најтежих отогених компликација</a:t>
            </a:r>
          </a:p>
          <a:p>
            <a:pPr>
              <a:buNone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Пре употребе антибиотика завршавала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атално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Рана дијагноза, брза дренажа и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терапија антибиотицима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доводи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до из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чења у 50%случајева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Субдурални абсцес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669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Нема карактеристичне симптоме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Открива се тек при операцији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Доминирају менингеални знации знаци општег инфективног синдрома:висока телесна температура, главобоља, нагон за повраћањем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Жаришни церебрални симпоми (хемиплегија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епилептични напади типа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Jakson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,афазија)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027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ликвору повишен ниво протеина.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Вредности глукозе су нормалне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CT,NMR</a:t>
            </a:r>
          </a:p>
          <a:p>
            <a:endParaRPr lang="x-none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Д</a:t>
            </a:r>
            <a:r>
              <a:rPr lang="x-none" dirty="0" smtClean="0">
                <a:effectLst/>
                <a:latin typeface="Times New Roman" pitchFamily="18" charset="0"/>
                <a:cs typeface="Times New Roman" pitchFamily="18" charset="0"/>
              </a:rPr>
              <a:t>ијагноза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neurohirurgija.in.rs/wp-content/uploads/2018/07/gnoj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276600"/>
            <a:ext cx="2571539" cy="2931120"/>
          </a:xfrm>
          <a:prstGeom prst="rect">
            <a:avLst/>
          </a:prstGeom>
          <a:noFill/>
        </p:spPr>
      </p:pic>
      <p:pic>
        <p:nvPicPr>
          <p:cNvPr id="5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1857375" cy="2466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44884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502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i="1" dirty="0" err="1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4000" b="1" i="1" dirty="0" err="1" smtClean="0">
                <a:latin typeface="Times New Roman" pitchFamily="18" charset="0"/>
                <a:cs typeface="Times New Roman" pitchFamily="18" charset="0"/>
              </a:rPr>
              <a:t>chronica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4000" b="1" i="1" dirty="0" smtClean="0">
                <a:latin typeface="Times New Roman" pitchFamily="18" charset="0"/>
                <a:cs typeface="Times New Roman" pitchFamily="18" charset="0"/>
              </a:rPr>
              <a:t>suppurativa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 smtClean="0">
                <a:latin typeface="Times New Roman" pitchFamily="18" charset="0"/>
                <a:cs typeface="Times New Roman" pitchFamily="18" charset="0"/>
              </a:rPr>
              <a:t>symplex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media </a:t>
            </a:r>
            <a:r>
              <a:rPr lang="en-US" sz="4000" b="1" i="1" dirty="0" err="1" smtClean="0">
                <a:latin typeface="Times New Roman" pitchFamily="18" charset="0"/>
                <a:cs typeface="Times New Roman" pitchFamily="18" charset="0"/>
              </a:rPr>
              <a:t>chronica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4000" b="1" i="1" dirty="0" smtClean="0">
                <a:latin typeface="Times New Roman" pitchFamily="18" charset="0"/>
                <a:cs typeface="Times New Roman" pitchFamily="18" charset="0"/>
              </a:rPr>
              <a:t>suppurativa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i="1" dirty="0" err="1" smtClean="0">
                <a:latin typeface="Times New Roman" pitchFamily="18" charset="0"/>
                <a:cs typeface="Times New Roman" pitchFamily="18" charset="0"/>
              </a:rPr>
              <a:t>tubotympanalis</a:t>
            </a:r>
            <a:r>
              <a:rPr lang="sr-Latn-CS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6206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Хируршка терапија , радикална тимпаномастоидектомија са инцизијом дуре и евакуацијом абсцеса, уз  високе дозе антибиотика.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 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Лечење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904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Дифузни гнојни запаљенски процес меких можданица.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Хронични гнојни отитис са холестеатомом.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Инфекција продире преко горњег и унутрашњег зида средњег ува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Отогени менингитис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038600"/>
            <a:ext cx="2857500" cy="1857376"/>
          </a:xfrm>
          <a:prstGeom prst="rect">
            <a:avLst/>
          </a:prstGeom>
          <a:noFill/>
        </p:spPr>
      </p:pic>
      <p:pic>
        <p:nvPicPr>
          <p:cNvPr id="4100" name="Picture 4" descr="Ð ÐµÐ·ÑÐ»ÑÐ°Ñ ÑÐ»Ð¸ÐºÐ° Ð·Ð° meningitis otoge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038600"/>
            <a:ext cx="2181225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5391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Клиничка слика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Висока температура, главобоља и кочење врата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даљем току болести фотофобија, сопор, кома...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Анамнеза,(егзацербација хроничног отитиса),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Клиничким прегледом:знаци менингитиса</a:t>
            </a: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(укочен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ст врата,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Кернинг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 бружински, )</a:t>
            </a: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Преглед ликвора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најпоузданије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Повишење притиска,замућење ликвора,висок број полиморфонуклеара, повећање беланчевина  (Pandy позитиван) , смањење шећера и хлорида.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Бактериолошки налаз је сличан резултатима бриса ува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6430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Абсцес мозга, нарочито ако се неуролошки налази погоршавају.</a:t>
            </a: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Туберкулозни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епидемијски менингитис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NMR , CT дијагностички прецизира врсту мождане лезије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Диференцијална 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238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Интензивна антибиотска терапија (цефтриаксон, амикацин, метронидазол,)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Корекција терапије према изолоацији узочника у ликвору и  брису ува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Најчешће се уводи ванкомицин и имипенем.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После побољшања локалног налаза хируршка терапија средњег ува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изузетним случајевима, ако се менингеални знаци погоршавају хируршка терапија је индикована у акутној фази менингитиса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Смртност због отогеног менингитиса износи 25%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            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061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Мождана или маломождана гнојна колекција гноја која настаје као последица ширења инфекције из средњег ува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Високи морталитет, чак и у условима савременог лечења годишњи ризик за појаву отогених можданих абсцеса износи 1 на 10 000 одраслих пацијента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Отогени мождани абсцес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Ð ÐµÐ·ÑÐ»ÑÐ°Ñ ÑÐ»Ð¸ÐºÐ° Ð·Ð° otogenic brain abs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724400"/>
            <a:ext cx="1924050" cy="1924050"/>
          </a:xfrm>
          <a:prstGeom prst="rect">
            <a:avLst/>
          </a:prstGeom>
          <a:noFill/>
        </p:spPr>
      </p:pic>
      <p:pic>
        <p:nvPicPr>
          <p:cNvPr id="5" name="Picture 2" descr="https://neurohirurgija.in.rs/wp-content/uploads/2018/07/gnoj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4713650"/>
            <a:ext cx="3886200" cy="2144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5528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Најчешће  у темпоралном режњу услед хроничног гнојног отитиса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Лабиринтогени, ређе хематогени и лимфогени пут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почетној фази запаљенски процес је у можданој маси (енцефалитис), реакцијом зоне глије мождане масе формира се капсула абсцеса, процес улази у хроничну фазу, обим абсцеса се повећава ка латералним коморама, ако се процес не лечи, постоји опасност од пробоја у њих и леталног исхода.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Абсцес великог мозга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448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Зависи од фазе развоја абсцеса</a:t>
            </a:r>
          </a:p>
          <a:p>
            <a:r>
              <a:rPr lang="x-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Менингитис је често удружен са абсцесом мозга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Почетни стадијум: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повишена телесна температура, општа слабост, ја.ка главобоља, повраћање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Латентни стадијум: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симптоми слабо изажени, повремене главобоље, могућ  скок температуре, општа слабост, губитак апетита и телесне масе</a:t>
            </a:r>
          </a:p>
          <a:p>
            <a:r>
              <a:rPr lang="x-none" b="1" dirty="0" smtClean="0">
                <a:latin typeface="Times New Roman" pitchFamily="18" charset="0"/>
                <a:cs typeface="Times New Roman" pitchFamily="18" charset="0"/>
              </a:rPr>
              <a:t>Манифестни стадијум :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1.Симптоми повишеног интракранијалног притиска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Главобоља, застојна папила,повраћање, успореност мишљења и говора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2. симптоми инфекције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Повишена телесна температура, погоршање општег стања, бледило, обложеност језика,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3.жаришни симптоми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зависности од локализације абсцеса, темпорални режањ (афазија,аграфија, агнозија)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4.Терминални стадијум</a:t>
            </a:r>
          </a:p>
          <a:p>
            <a:r>
              <a:rPr lang="x-none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долази до леталног исхода, због генерализованог запаљенског процеса или пробоја абсцеса у коморе.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    Клиничка слика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499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Анамнеза,отоскопски преглед (хронични гнојни отитис са холестеатомом) клинички преглед, допунске дијагностичке методе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NMR, CT,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преглед неуролога, инфектолога (лумбална пункција због удружености менингитиса са абсцесом мозга)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    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Ð ÐµÐ·ÑÐ»ÑÐ°Ñ ÑÐ»Ð¸ÐºÐ° Ð·Ð° otogenic brain abs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810000"/>
            <a:ext cx="3638550" cy="27317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2879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Хируршко од стране неурохирурга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Потом после побољшања општег стања хируршка интервенција на оболелом уву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Високе дозе антибиотика</a:t>
            </a:r>
            <a:r>
              <a:rPr lang="x-none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        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Лечење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973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централни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перфорације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бубне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повремена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слузаво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гнојна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секреција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спор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ток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ланац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слушних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кошчица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очуван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присутан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оститични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патохистолошке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слузнице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ситноћелијска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инфилтрација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хиперемија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стварање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гранулација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ретке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отогене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компликације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218437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Локализовани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гнојни запа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енски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процес у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малом мозгу, ширењем инф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кције из средњ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ува преко сигмоидног синуса или лабиринта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Клиничка слика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Слична као код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абсцеса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великог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мозга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, али су изражени поремећаји координације покрета, као и појава губитка тонуса са оболеле стране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Фиксациони нистагмус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   </a:t>
            </a:r>
            <a:r>
              <a:rPr lang="x-none" sz="4000" dirty="0" smtClean="0">
                <a:latin typeface="Times New Roman" pitchFamily="18" charset="0"/>
                <a:cs typeface="Times New Roman" pitchFamily="18" charset="0"/>
              </a:rPr>
              <a:t>Абсцес малог мозга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584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Исте дијагностичке методе као код абсцеса великог мозга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       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514600"/>
            <a:ext cx="2816573" cy="1876426"/>
          </a:xfrm>
          <a:prstGeom prst="rect">
            <a:avLst/>
          </a:prstGeom>
          <a:noFill/>
        </p:spPr>
      </p:pic>
      <p:pic>
        <p:nvPicPr>
          <p:cNvPr id="5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90800"/>
            <a:ext cx="2105025" cy="2171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8991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Поступак исти као код абсцеса великог мозга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Високи морталитет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        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438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половини случајева удржен са неком другом ендокранијумском компликацијом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Изолована у 10 %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Гнојни процес се преко мастоида шири до сигмоидног синуса , перифлабитис, односно перисинусни абсцес.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даљем  току развија се ендофлабитис, и стварања тромба у синусу, инфекција тромба и септикемија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Тромбофлебитис сигмоидног синуса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428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почетку јак бол у ретроаурикуларном пределу, симптоми повишеног интракранијалног притиска (главобоља, мука, гађење, повраћање)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Интермитентне температуре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Ако инфицирани емболуси пређу у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крвоток јав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ају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се петехије по кожи и слузници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523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Анамнеза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Отоскопски налаз (знаци егзацербације хроничног отитиса), јака палпаторна  осетљивост мастоидног наставка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У случају ширења тромбозе 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jugularis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internu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болна осетљивост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m.sternokleidomastoideusa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Лабораторија:леукоцитоза, високе вредности CRP </a:t>
            </a:r>
          </a:p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NMR ангиографија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995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Ð ÐµÐ·ÑÐ»ÑÐ°Ñ ÑÐ»Ð¸ÐºÐ° Ð·Ð° tromboflebitis sinus sigmoide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52600"/>
            <a:ext cx="4457700" cy="3114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3924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хируршка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радикална трепанација средњег ува и огољавање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сигмоидног синуса, подвезивање  вене југуларис интерне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0091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dirty="0" smtClean="0"/>
              <a:t>    </a:t>
            </a:r>
            <a:endParaRPr lang="sr-Cyrl-CS" b="1" dirty="0" smtClean="0"/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Повремена слузаво-гнојна секреција, са краћим или дужим периодима тзв. "сувог ува“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постепено слабљење слуха спроводног (кондуктивног) типа. </a:t>
            </a:r>
          </a:p>
          <a:p>
            <a:pPr eaLnBrk="1" hangingPunct="1"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одсуство бола и вестибуларних поремећаја (сем у случају егзацербације или евентуално развијајуће компликације)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dirty="0" smtClean="0">
                <a:latin typeface="Times New Roman" pitchFamily="18" charset="0"/>
                <a:cs typeface="Times New Roman" pitchFamily="18" charset="0"/>
              </a:rPr>
              <a:t>Симптоми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5701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440</TotalTime>
  <Words>2672</Words>
  <Application>Microsoft Office PowerPoint</Application>
  <PresentationFormat>On-screen Show (4:3)</PresentationFormat>
  <Paragraphs>334</Paragraphs>
  <Slides>87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88" baseType="lpstr">
      <vt:lpstr>Concourse</vt:lpstr>
      <vt:lpstr>Хронични гнојни запаљенски процеси средњег ува </vt:lpstr>
      <vt:lpstr>PowerPoint Presentation</vt:lpstr>
      <vt:lpstr>Хронични гнојни отитис се клинички манифестује:</vt:lpstr>
      <vt:lpstr>Опште карактеристике хроничних гнојних запаљенских процеса средњег ува:</vt:lpstr>
      <vt:lpstr>Опште карактеристике хроничних гнојних запаљенских процеса средњег ува:</vt:lpstr>
      <vt:lpstr>Опште карактеристике хроничних гнојних запаљенских процеса средњег ува:</vt:lpstr>
      <vt:lpstr>Otitis media chronica suppurativa symplex    Otitis media chronica suppurativa tubotympanalis        </vt:lpstr>
      <vt:lpstr>PowerPoint Presentation</vt:lpstr>
      <vt:lpstr>Симптоми</vt:lpstr>
      <vt:lpstr>Дијагноза</vt:lpstr>
      <vt:lpstr>Дијагноза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Терапија</vt:lpstr>
      <vt:lpstr>Терапија</vt:lpstr>
      <vt:lpstr>ХИРУРШКО ЛЕЧЕЊЕ ТРЕБА ДА ОБЕЗБЕДИ:</vt:lpstr>
      <vt:lpstr>ХИРУРШКО ЛЕЧЕЊЕ ТРЕБА ДА ОБЕЗБЕДИ:</vt:lpstr>
      <vt:lpstr>Otitis media chronica ostitica </vt:lpstr>
      <vt:lpstr>Otitis media chronica ostitica </vt:lpstr>
      <vt:lpstr>PowerPoint Presentation</vt:lpstr>
      <vt:lpstr>Клиничка слика </vt:lpstr>
      <vt:lpstr>Дијагноза</vt:lpstr>
      <vt:lpstr>PowerPoint Presentation</vt:lpstr>
      <vt:lpstr>PowerPoint Presentation</vt:lpstr>
      <vt:lpstr>PowerPoint Presentation</vt:lpstr>
      <vt:lpstr>Терапија</vt:lpstr>
      <vt:lpstr>Терапија</vt:lpstr>
      <vt:lpstr>Otitis media chronica suppurativa cum cholesteatomate </vt:lpstr>
      <vt:lpstr>Otitis media chronica suppurativa cum cholesteatomate</vt:lpstr>
      <vt:lpstr>Otitis media chronica suppurativa cum cholesteatomate</vt:lpstr>
      <vt:lpstr>ЕТИОПАТОГЕНЕЗА </vt:lpstr>
      <vt:lpstr>PowerPoint Presentation</vt:lpstr>
      <vt:lpstr>PowerPoint Presentation</vt:lpstr>
      <vt:lpstr>Otitis media chronica suppurativa cum cholesteatomate</vt:lpstr>
      <vt:lpstr>Otitis media chronica suppurativa cum cholesteatomate</vt:lpstr>
      <vt:lpstr>Otitis media chronica suppurativa cum cholesteatomate</vt:lpstr>
      <vt:lpstr>Клиничка слика</vt:lpstr>
      <vt:lpstr>Дијагноза</vt:lpstr>
      <vt:lpstr>ОТОМИКРОСКОПСКИ ПРЕГЛЕД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Терапија </vt:lpstr>
      <vt:lpstr>Егзокранијумске отогене компликације</vt:lpstr>
      <vt:lpstr>Отогене компликације</vt:lpstr>
      <vt:lpstr>Подела</vt:lpstr>
      <vt:lpstr>Егзокранијалне компликације</vt:lpstr>
      <vt:lpstr>Отогени лабиринтитис</vt:lpstr>
      <vt:lpstr>    Циркумскриптни лабиринтитис </vt:lpstr>
      <vt:lpstr>Клиничка слика </vt:lpstr>
      <vt:lpstr>Дијагноза</vt:lpstr>
      <vt:lpstr>Дифузни лабиринтитис</vt:lpstr>
      <vt:lpstr>Дијагноза</vt:lpstr>
      <vt:lpstr>Ендокранијумске компликације</vt:lpstr>
      <vt:lpstr>Екстрадурални абсцес</vt:lpstr>
      <vt:lpstr>Клиничка слика</vt:lpstr>
      <vt:lpstr>Субдурални абсцес</vt:lpstr>
      <vt:lpstr>Клиничка слика</vt:lpstr>
      <vt:lpstr>    Дијагноза</vt:lpstr>
      <vt:lpstr>    Лечење </vt:lpstr>
      <vt:lpstr>Отогени менингитис</vt:lpstr>
      <vt:lpstr>        </vt:lpstr>
      <vt:lpstr>  Диференцијална дијагноза</vt:lpstr>
      <vt:lpstr>              Лечење</vt:lpstr>
      <vt:lpstr>Отогени мождани абсцес</vt:lpstr>
      <vt:lpstr>    Абсцес великог мозга</vt:lpstr>
      <vt:lpstr>         Клиничка слика </vt:lpstr>
      <vt:lpstr>      Дијагноза</vt:lpstr>
      <vt:lpstr>            Лечење</vt:lpstr>
      <vt:lpstr>   Абсцес малог мозга</vt:lpstr>
      <vt:lpstr>            Дијагноза</vt:lpstr>
      <vt:lpstr>          Терапија</vt:lpstr>
      <vt:lpstr>Тромбофлебитис сигмоидног синуса</vt:lpstr>
      <vt:lpstr>  Клиничка слика</vt:lpstr>
      <vt:lpstr>Дијагноза</vt:lpstr>
      <vt:lpstr>PowerPoint Presentation</vt:lpstr>
      <vt:lpstr>Терапија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Акутни запаљенски процеси средњег ува и компликације</dc:title>
  <dc:creator>ORL</dc:creator>
  <cp:lastModifiedBy>orl@ukck.rs</cp:lastModifiedBy>
  <cp:revision>64</cp:revision>
  <dcterms:created xsi:type="dcterms:W3CDTF">2006-08-16T00:00:00Z</dcterms:created>
  <dcterms:modified xsi:type="dcterms:W3CDTF">2024-02-15T21:42:55Z</dcterms:modified>
</cp:coreProperties>
</file>